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3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3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88" r:id="rId203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03" Type="http://schemas.openxmlformats.org/officeDocument/2006/relationships/slide" Target="slides/slide133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3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8" name="Shape 4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9" name="Google Shape;4859;p1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4860" name="Google Shape;4860;p1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4861" name="Google Shape;4861;p13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5.xml"/><Relationship Id="rId2" Type="http://schemas.openxmlformats.org/officeDocument/2006/relationships/notesSlide" Target="../notesSlides/notesSlide133.xml"/></Relationships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2" name="Shape 4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3" name="Google Shape;4863;p689"/>
          <p:cNvSpPr/>
          <p:nvPr/>
        </p:nvSpPr>
        <p:spPr>
          <a:xfrm>
            <a:off x="2438400" y="1828800"/>
            <a:ext cx="2743200" cy="2514600"/>
          </a:xfrm>
          <a:custGeom>
            <a:rect b="b" l="l" r="r" t="t"/>
            <a:pathLst>
              <a:path extrusionOk="0" h="2112" w="1728">
                <a:moveTo>
                  <a:pt x="0" y="0"/>
                </a:moveTo>
                <a:cubicBezTo>
                  <a:pt x="204" y="100"/>
                  <a:pt x="408" y="200"/>
                  <a:pt x="576" y="336"/>
                </a:cubicBezTo>
                <a:cubicBezTo>
                  <a:pt x="744" y="472"/>
                  <a:pt x="872" y="648"/>
                  <a:pt x="1008" y="816"/>
                </a:cubicBezTo>
                <a:cubicBezTo>
                  <a:pt x="1144" y="984"/>
                  <a:pt x="1272" y="1128"/>
                  <a:pt x="1392" y="1344"/>
                </a:cubicBezTo>
                <a:cubicBezTo>
                  <a:pt x="1512" y="1560"/>
                  <a:pt x="1672" y="1984"/>
                  <a:pt x="1728" y="2112"/>
                </a:cubicBezTo>
              </a:path>
            </a:pathLst>
          </a:cu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864" name="Google Shape;4864;p689"/>
          <p:cNvGrpSpPr/>
          <p:nvPr/>
        </p:nvGrpSpPr>
        <p:grpSpPr>
          <a:xfrm>
            <a:off x="2424113" y="1485900"/>
            <a:ext cx="4762500" cy="2900080"/>
            <a:chOff x="1755" y="922"/>
            <a:chExt cx="3000" cy="2760"/>
          </a:xfrm>
        </p:grpSpPr>
        <p:cxnSp>
          <p:nvCxnSpPr>
            <p:cNvPr id="4865" name="Google Shape;4865;p689"/>
            <p:cNvCxnSpPr/>
            <p:nvPr/>
          </p:nvCxnSpPr>
          <p:spPr>
            <a:xfrm>
              <a:off x="1761" y="922"/>
              <a:ext cx="0" cy="2700"/>
            </a:xfrm>
            <a:prstGeom prst="straightConnector1">
              <a:avLst/>
            </a:prstGeom>
            <a:noFill/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866" name="Google Shape;4866;p689"/>
            <p:cNvCxnSpPr/>
            <p:nvPr/>
          </p:nvCxnSpPr>
          <p:spPr>
            <a:xfrm>
              <a:off x="1755" y="3682"/>
              <a:ext cx="3000" cy="0"/>
            </a:xfrm>
            <a:prstGeom prst="straightConnector1">
              <a:avLst/>
            </a:prstGeom>
            <a:noFill/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867" name="Google Shape;4867;p689"/>
          <p:cNvSpPr/>
          <p:nvPr/>
        </p:nvSpPr>
        <p:spPr>
          <a:xfrm rot="-5400000">
            <a:off x="901800" y="2382900"/>
            <a:ext cx="14016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zh-C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Bikes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8" name="Google Shape;4868;p689"/>
          <p:cNvSpPr/>
          <p:nvPr/>
        </p:nvSpPr>
        <p:spPr>
          <a:xfrm>
            <a:off x="3810000" y="4629150"/>
            <a:ext cx="28806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zh-C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Computers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9" name="Google Shape;4869;p689"/>
          <p:cNvSpPr/>
          <p:nvPr/>
        </p:nvSpPr>
        <p:spPr>
          <a:xfrm>
            <a:off x="1785900" y="1156050"/>
            <a:ext cx="576300" cy="3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0" name="Google Shape;4870;p689"/>
          <p:cNvSpPr/>
          <p:nvPr/>
        </p:nvSpPr>
        <p:spPr>
          <a:xfrm>
            <a:off x="2417778" y="4470806"/>
            <a:ext cx="46962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C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0        2        4       6       8       10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1" name="Google Shape;4871;p689"/>
          <p:cNvSpPr/>
          <p:nvPr/>
        </p:nvSpPr>
        <p:spPr>
          <a:xfrm>
            <a:off x="0" y="2171700"/>
            <a:ext cx="157200" cy="117900"/>
          </a:xfrm>
          <a:prstGeom prst="ellipse">
            <a:avLst/>
          </a:prstGeom>
          <a:solidFill>
            <a:srgbClr val="CC0000"/>
          </a:solidFill>
          <a:ln cap="flat" cmpd="sng" w="317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72" name="Google Shape;4872;p689"/>
          <p:cNvSpPr/>
          <p:nvPr/>
        </p:nvSpPr>
        <p:spPr>
          <a:xfrm>
            <a:off x="3967163" y="2722960"/>
            <a:ext cx="157200" cy="117900"/>
          </a:xfrm>
          <a:prstGeom prst="ellipse">
            <a:avLst/>
          </a:prstGeom>
          <a:solidFill>
            <a:srgbClr val="CC0000"/>
          </a:solidFill>
          <a:ln cap="flat" cmpd="sng" w="317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73" name="Google Shape;4873;p689"/>
          <p:cNvSpPr/>
          <p:nvPr/>
        </p:nvSpPr>
        <p:spPr>
          <a:xfrm>
            <a:off x="4572000" y="3371850"/>
            <a:ext cx="157200" cy="117900"/>
          </a:xfrm>
          <a:prstGeom prst="ellipse">
            <a:avLst/>
          </a:prstGeom>
          <a:solidFill>
            <a:srgbClr val="CC0000"/>
          </a:solidFill>
          <a:ln cap="flat" cmpd="sng" w="317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74" name="Google Shape;4874;p689"/>
          <p:cNvSpPr/>
          <p:nvPr/>
        </p:nvSpPr>
        <p:spPr>
          <a:xfrm>
            <a:off x="2362200" y="1771650"/>
            <a:ext cx="157200" cy="117900"/>
          </a:xfrm>
          <a:prstGeom prst="ellipse">
            <a:avLst/>
          </a:prstGeom>
          <a:solidFill>
            <a:srgbClr val="CC0000"/>
          </a:solidFill>
          <a:ln cap="flat" cmpd="sng" w="317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75" name="Google Shape;4875;p689"/>
          <p:cNvSpPr/>
          <p:nvPr/>
        </p:nvSpPr>
        <p:spPr>
          <a:xfrm>
            <a:off x="4845050" y="2257425"/>
            <a:ext cx="195300" cy="146400"/>
          </a:xfrm>
          <a:prstGeom prst="ellipse">
            <a:avLst/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76" name="Google Shape;4876;p689"/>
          <p:cNvSpPr/>
          <p:nvPr/>
        </p:nvSpPr>
        <p:spPr>
          <a:xfrm>
            <a:off x="2438400" y="1543050"/>
            <a:ext cx="3651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C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7" name="Google Shape;4877;p689"/>
          <p:cNvSpPr/>
          <p:nvPr/>
        </p:nvSpPr>
        <p:spPr>
          <a:xfrm>
            <a:off x="3352800" y="1885950"/>
            <a:ext cx="3651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C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8" name="Google Shape;4878;p689"/>
          <p:cNvSpPr/>
          <p:nvPr/>
        </p:nvSpPr>
        <p:spPr>
          <a:xfrm>
            <a:off x="4038600" y="2400300"/>
            <a:ext cx="3651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C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9" name="Google Shape;4879;p689"/>
          <p:cNvSpPr/>
          <p:nvPr/>
        </p:nvSpPr>
        <p:spPr>
          <a:xfrm>
            <a:off x="4648200" y="3086100"/>
            <a:ext cx="3651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C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0" name="Google Shape;4880;p689"/>
          <p:cNvSpPr/>
          <p:nvPr/>
        </p:nvSpPr>
        <p:spPr>
          <a:xfrm>
            <a:off x="5257800" y="4057650"/>
            <a:ext cx="3507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C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1" name="Google Shape;4881;p689"/>
          <p:cNvSpPr/>
          <p:nvPr/>
        </p:nvSpPr>
        <p:spPr>
          <a:xfrm>
            <a:off x="5146675" y="2208610"/>
            <a:ext cx="3777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C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2" name="Google Shape;4882;p689"/>
          <p:cNvSpPr/>
          <p:nvPr/>
        </p:nvSpPr>
        <p:spPr>
          <a:xfrm>
            <a:off x="2362200" y="3429000"/>
            <a:ext cx="25338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zh-CN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 Inefficient/ Unemployment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3" name="Google Shape;4883;p689"/>
          <p:cNvSpPr/>
          <p:nvPr/>
        </p:nvSpPr>
        <p:spPr>
          <a:xfrm>
            <a:off x="3429000" y="1257300"/>
            <a:ext cx="39624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zh-C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Impossible/Unattainable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(given current resources)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84" name="Google Shape;4884;p689"/>
          <p:cNvCxnSpPr/>
          <p:nvPr/>
        </p:nvCxnSpPr>
        <p:spPr>
          <a:xfrm flipH="1">
            <a:off x="4962575" y="1827610"/>
            <a:ext cx="120600" cy="397500"/>
          </a:xfrm>
          <a:prstGeom prst="straightConnector1">
            <a:avLst/>
          </a:prstGeom>
          <a:noFill/>
          <a:ln cap="flat" cmpd="sng" w="50800">
            <a:solidFill>
              <a:srgbClr val="CC0000"/>
            </a:solidFill>
            <a:prstDash val="solid"/>
            <a:round/>
            <a:headEnd len="sm" w="sm" type="none"/>
            <a:tailEnd len="sm" w="sm" type="triangle"/>
          </a:ln>
        </p:spPr>
      </p:cxnSp>
      <p:sp>
        <p:nvSpPr>
          <p:cNvPr id="4885" name="Google Shape;4885;p689"/>
          <p:cNvSpPr/>
          <p:nvPr/>
        </p:nvSpPr>
        <p:spPr>
          <a:xfrm>
            <a:off x="4572000" y="2857500"/>
            <a:ext cx="3384600" cy="2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zh-C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86" name="Google Shape;4886;p689"/>
          <p:cNvCxnSpPr/>
          <p:nvPr/>
        </p:nvCxnSpPr>
        <p:spPr>
          <a:xfrm flipH="1">
            <a:off x="5029213" y="3257550"/>
            <a:ext cx="887400" cy="694200"/>
          </a:xfrm>
          <a:prstGeom prst="straightConnector1">
            <a:avLst/>
          </a:prstGeom>
          <a:noFill/>
          <a:ln cap="flat" cmpd="sng" w="50800">
            <a:solidFill>
              <a:srgbClr val="CC0000"/>
            </a:solidFill>
            <a:prstDash val="solid"/>
            <a:round/>
            <a:headEnd len="sm" w="sm" type="none"/>
            <a:tailEnd len="sm" w="sm" type="triangle"/>
          </a:ln>
        </p:spPr>
      </p:cxnSp>
      <p:sp>
        <p:nvSpPr>
          <p:cNvPr id="4887" name="Google Shape;4887;p689"/>
          <p:cNvSpPr/>
          <p:nvPr/>
        </p:nvSpPr>
        <p:spPr>
          <a:xfrm>
            <a:off x="152400" y="57150"/>
            <a:ext cx="87822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b="1" i="0" lang="zh-CN" sz="3800" u="none" cap="none" strike="noStrik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Production Possibilities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8" name="Google Shape;4888;p689"/>
          <p:cNvSpPr/>
          <p:nvPr/>
        </p:nvSpPr>
        <p:spPr>
          <a:xfrm>
            <a:off x="5105400" y="4286250"/>
            <a:ext cx="157200" cy="117900"/>
          </a:xfrm>
          <a:prstGeom prst="ellipse">
            <a:avLst/>
          </a:prstGeom>
          <a:solidFill>
            <a:srgbClr val="CC0000"/>
          </a:solidFill>
          <a:ln cap="flat" cmpd="sng" w="317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89" name="Google Shape;4889;p689"/>
          <p:cNvSpPr/>
          <p:nvPr/>
        </p:nvSpPr>
        <p:spPr>
          <a:xfrm>
            <a:off x="152400" y="571500"/>
            <a:ext cx="91440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zh-CN" sz="2800" u="none" cap="none" strike="noStrike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does the PPG graphically demonstrates scarcity, trade-offs, opportunity costs, and efficiency?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0" name="Google Shape;4890;p689"/>
          <p:cNvSpPr txBox="1"/>
          <p:nvPr>
            <p:ph idx="12" type="sldNum"/>
          </p:nvPr>
        </p:nvSpPr>
        <p:spPr>
          <a:xfrm>
            <a:off x="7239000" y="3600450"/>
            <a:ext cx="1905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8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